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66" r:id="rId6"/>
    <p:sldId id="265" r:id="rId7"/>
    <p:sldId id="267" r:id="rId8"/>
    <p:sldId id="269" r:id="rId9"/>
    <p:sldId id="261" r:id="rId10"/>
    <p:sldId id="262" r:id="rId11"/>
    <p:sldId id="263" r:id="rId12"/>
    <p:sldId id="264" r:id="rId13"/>
    <p:sldId id="268" r:id="rId14"/>
    <p:sldId id="270" r:id="rId15"/>
    <p:sldId id="276" r:id="rId16"/>
    <p:sldId id="271" r:id="rId17"/>
    <p:sldId id="272" r:id="rId18"/>
    <p:sldId id="274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6364" y="609600"/>
            <a:ext cx="6397637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737C1838-21A4-4E22-A763-537F8ADBC7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241" y="451513"/>
            <a:ext cx="1778054" cy="13740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MALswim@gmail.com" TargetMode="External"/><Relationship Id="rId2" Type="http://schemas.openxmlformats.org/officeDocument/2006/relationships/hyperlink" Target="https://www.swimrmal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groups/RMALSwimmi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F4FA-9153-46F5-AD41-94435C6AC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3213" y="2120878"/>
            <a:ext cx="3972232" cy="2303638"/>
          </a:xfrm>
        </p:spPr>
        <p:txBody>
          <a:bodyPr/>
          <a:lstStyle/>
          <a:p>
            <a:pPr algn="ctr"/>
            <a:r>
              <a:rPr lang="en-US" sz="4500" dirty="0"/>
              <a:t>RMAL</a:t>
            </a:r>
            <a:br>
              <a:rPr lang="en-US" sz="4500" dirty="0"/>
            </a:br>
            <a:r>
              <a:rPr lang="en-US" sz="4500" dirty="0"/>
              <a:t>Parent Rep Orientation and Q &amp; A</a:t>
            </a:r>
          </a:p>
        </p:txBody>
      </p:sp>
      <p:pic>
        <p:nvPicPr>
          <p:cNvPr id="5" name="Picture 4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F4B8EB5A-FF77-416F-B804-E4D52A2F6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15" y="1451290"/>
            <a:ext cx="5118322" cy="39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1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7A37-E6DF-4C57-9761-66EF78AEE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706" y="609600"/>
            <a:ext cx="6930296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</a:t>
            </a:r>
            <a:br>
              <a:rPr lang="en-US" dirty="0"/>
            </a:br>
            <a:r>
              <a:rPr lang="en-US" dirty="0"/>
              <a:t>Meet Software and Timing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27AD3-1108-4D57-8B14-161D4BD5C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Active Hy-Tek Products</a:t>
            </a:r>
          </a:p>
          <a:p>
            <a:r>
              <a:rPr lang="en-US" dirty="0"/>
              <a:t>Meet Manager</a:t>
            </a:r>
          </a:p>
          <a:p>
            <a:pPr lvl="1"/>
            <a:r>
              <a:rPr lang="en-US" dirty="0"/>
              <a:t>Software that imports meet entry files and accepts times from the Dolphin timers</a:t>
            </a:r>
          </a:p>
          <a:p>
            <a:pPr lvl="1"/>
            <a:r>
              <a:rPr lang="en-US" dirty="0"/>
              <a:t>Produces results and label file for ribbons</a:t>
            </a:r>
          </a:p>
          <a:p>
            <a:r>
              <a:rPr lang="en-US" dirty="0"/>
              <a:t>Team Manager (for coaches)</a:t>
            </a:r>
          </a:p>
          <a:p>
            <a:pPr lvl="1"/>
            <a:r>
              <a:rPr lang="en-US" dirty="0"/>
              <a:t>Software that creates roster, entry file, and holds swimmer times</a:t>
            </a:r>
          </a:p>
          <a:p>
            <a:r>
              <a:rPr lang="en-US" dirty="0"/>
              <a:t>Swim Manager</a:t>
            </a:r>
          </a:p>
          <a:p>
            <a:pPr lvl="1"/>
            <a:r>
              <a:rPr lang="en-US" dirty="0"/>
              <a:t>Team website platform for team sign up, volunteer sign up, payment, and communication</a:t>
            </a:r>
          </a:p>
          <a:p>
            <a:r>
              <a:rPr lang="en-US" dirty="0"/>
              <a:t>Dolphins – Colorado Timing System Product</a:t>
            </a:r>
          </a:p>
          <a:p>
            <a:pPr lvl="1"/>
            <a:r>
              <a:rPr lang="en-US" dirty="0"/>
              <a:t>The blue timers</a:t>
            </a:r>
          </a:p>
          <a:p>
            <a:pPr lvl="1"/>
            <a:r>
              <a:rPr lang="en-US" dirty="0"/>
              <a:t>Dolphin Timing Software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181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F7C9-19BF-43A5-9D78-9B3680C7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Swim Software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F6DEE1-BF72-454C-9569-BB3AF1581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191" y="2632309"/>
            <a:ext cx="931568" cy="169376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A1DE7F5-6BB9-4915-94A7-10972535AA5D}"/>
              </a:ext>
            </a:extLst>
          </p:cNvPr>
          <p:cNvSpPr/>
          <p:nvPr/>
        </p:nvSpPr>
        <p:spPr>
          <a:xfrm>
            <a:off x="1992019" y="3282059"/>
            <a:ext cx="729574" cy="369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59A44A-1CF9-44DE-B6DB-426E709E8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60" y="2675137"/>
            <a:ext cx="1608104" cy="16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FAAF0F5-9E58-4332-A3DF-AE5DA05A44BE}"/>
              </a:ext>
            </a:extLst>
          </p:cNvPr>
          <p:cNvSpPr/>
          <p:nvPr/>
        </p:nvSpPr>
        <p:spPr>
          <a:xfrm rot="20708929">
            <a:off x="5646751" y="2401950"/>
            <a:ext cx="1488332" cy="204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F0AF9E6-C192-4DBF-936A-D9D64D963A6B}"/>
              </a:ext>
            </a:extLst>
          </p:cNvPr>
          <p:cNvSpPr/>
          <p:nvPr/>
        </p:nvSpPr>
        <p:spPr>
          <a:xfrm>
            <a:off x="5645429" y="3412219"/>
            <a:ext cx="1488332" cy="204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0334331-006C-4F5C-A18B-A0BB68F08EB7}"/>
              </a:ext>
            </a:extLst>
          </p:cNvPr>
          <p:cNvSpPr/>
          <p:nvPr/>
        </p:nvSpPr>
        <p:spPr>
          <a:xfrm rot="1331457">
            <a:off x="5628887" y="4554317"/>
            <a:ext cx="1488332" cy="204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8EB4F-7ECE-42DC-8909-4CE3316F150E}"/>
              </a:ext>
            </a:extLst>
          </p:cNvPr>
          <p:cNvSpPr txBox="1"/>
          <p:nvPr/>
        </p:nvSpPr>
        <p:spPr>
          <a:xfrm>
            <a:off x="7628191" y="2194696"/>
            <a:ext cx="2148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Results file to league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5AD0B-1C8A-4B70-98E9-1254021298B5}"/>
              </a:ext>
            </a:extLst>
          </p:cNvPr>
          <p:cNvSpPr txBox="1"/>
          <p:nvPr/>
        </p:nvSpPr>
        <p:spPr>
          <a:xfrm>
            <a:off x="7628191" y="3205274"/>
            <a:ext cx="214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Results file to import to Team Manager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40F74-B1AD-4819-BB15-9668A887234B}"/>
              </a:ext>
            </a:extLst>
          </p:cNvPr>
          <p:cNvSpPr txBox="1"/>
          <p:nvPr/>
        </p:nvSpPr>
        <p:spPr>
          <a:xfrm>
            <a:off x="7550370" y="4656457"/>
            <a:ext cx="214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File for printing ribbon labels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EF3F7-E032-4B24-954C-E4E1BE3D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598" y="1835723"/>
            <a:ext cx="2710899" cy="666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5DFD18-E1C9-43DB-A65D-9F41E398B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162" y="1751270"/>
            <a:ext cx="125588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5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3F23-C24D-4308-920F-BCB35601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215" y="816638"/>
            <a:ext cx="7031115" cy="722050"/>
          </a:xfrm>
        </p:spPr>
        <p:txBody>
          <a:bodyPr/>
          <a:lstStyle/>
          <a:p>
            <a:r>
              <a:rPr lang="en-US" dirty="0"/>
              <a:t>Training Meet/Team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2493B-4F5C-409C-8A42-F2C32A884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will be provided for Dolphin and Meet Manager software</a:t>
            </a:r>
          </a:p>
          <a:p>
            <a:pPr lvl="1"/>
            <a:r>
              <a:rPr lang="en-US" dirty="0"/>
              <a:t>Each team should have a minimum of two volunteers train for Meet Manager</a:t>
            </a:r>
          </a:p>
          <a:p>
            <a:pPr lvl="1"/>
            <a:r>
              <a:rPr lang="en-US" dirty="0"/>
              <a:t>BEFORE DEMONSTATION SESSION: Volunteers view video and review materials in Meet Manager section of website (Parent reps. confirm)</a:t>
            </a:r>
          </a:p>
          <a:p>
            <a:pPr lvl="1"/>
            <a:r>
              <a:rPr lang="en-US" dirty="0"/>
              <a:t>Volunteers sign up for one of two demonstration sessions (sign-ups will be sent out)</a:t>
            </a:r>
          </a:p>
          <a:p>
            <a:pPr lvl="2"/>
            <a:r>
              <a:rPr lang="en-US" dirty="0"/>
              <a:t>June 2</a:t>
            </a:r>
            <a:r>
              <a:rPr lang="en-US" baseline="30000" dirty="0"/>
              <a:t>nd</a:t>
            </a:r>
            <a:r>
              <a:rPr lang="en-US" dirty="0"/>
              <a:t> 7-9pm @ Granite</a:t>
            </a:r>
          </a:p>
          <a:p>
            <a:pPr lvl="2"/>
            <a:r>
              <a:rPr lang="en-US" dirty="0"/>
              <a:t>June 4</a:t>
            </a:r>
            <a:r>
              <a:rPr lang="en-US" baseline="30000" dirty="0"/>
              <a:t>th</a:t>
            </a:r>
            <a:r>
              <a:rPr lang="en-US" dirty="0"/>
              <a:t> 10am-12pm @ Brighton Green</a:t>
            </a:r>
          </a:p>
          <a:p>
            <a:pPr lvl="2"/>
            <a:r>
              <a:rPr lang="en-US" dirty="0"/>
              <a:t>Make team laptops available for volunteers to bring to demonstration sessions</a:t>
            </a:r>
          </a:p>
          <a:p>
            <a:r>
              <a:rPr lang="en-US" dirty="0"/>
              <a:t>Team Manager training for coaches</a:t>
            </a:r>
          </a:p>
          <a:p>
            <a:pPr lvl="1"/>
            <a:r>
              <a:rPr lang="en-US" dirty="0"/>
              <a:t>Training provided to coaches prior to season start on an as-needed basis</a:t>
            </a:r>
          </a:p>
        </p:txBody>
      </p:sp>
    </p:spTree>
    <p:extLst>
      <p:ext uri="{BB962C8B-B14F-4D97-AF65-F5344CB8AC3E}">
        <p14:creationId xmlns:p14="http://schemas.microsoft.com/office/powerpoint/2010/main" val="1068887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6419-F759-4A1E-A169-34BE56D3F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Pre-season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EE8A9-7A8C-48D3-AD85-61AB4990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Training sessions</a:t>
            </a:r>
          </a:p>
          <a:p>
            <a:r>
              <a:rPr lang="en-US" dirty="0"/>
              <a:t>Communicate with first opponent and set first meet date</a:t>
            </a:r>
          </a:p>
          <a:p>
            <a:r>
              <a:rPr lang="en-US" dirty="0"/>
              <a:t>Equipment/ribbon/DQ slip and payment night – June 13</a:t>
            </a:r>
            <a:r>
              <a:rPr lang="en-US" baseline="30000" dirty="0"/>
              <a:t>th</a:t>
            </a:r>
            <a:r>
              <a:rPr lang="en-US" dirty="0"/>
              <a:t> Brighton Green 7PM</a:t>
            </a:r>
          </a:p>
          <a:p>
            <a:pPr lvl="1"/>
            <a:r>
              <a:rPr lang="en-US" dirty="0"/>
              <a:t>Bring check for league fees/Venmo prior to attending/CC payment with fee</a:t>
            </a:r>
          </a:p>
          <a:p>
            <a:pPr lvl="2"/>
            <a:r>
              <a:rPr lang="en-US" dirty="0"/>
              <a:t>Fees for swimmers signed up so far</a:t>
            </a:r>
          </a:p>
          <a:p>
            <a:pPr lvl="2"/>
            <a:r>
              <a:rPr lang="en-US" dirty="0"/>
              <a:t>Rosters – hard copy or sent to League gmail</a:t>
            </a:r>
          </a:p>
          <a:p>
            <a:pPr lvl="2"/>
            <a:r>
              <a:rPr lang="en-US" dirty="0"/>
              <a:t>Hard copy waivers for teams not using Swim Manager must match roster #</a:t>
            </a:r>
          </a:p>
          <a:p>
            <a:pPr lvl="2"/>
            <a:r>
              <a:rPr lang="en-US" dirty="0"/>
              <a:t>Accept new swimmers up until day before 2</a:t>
            </a:r>
            <a:r>
              <a:rPr lang="en-US" baseline="30000" dirty="0"/>
              <a:t>nd</a:t>
            </a:r>
            <a:r>
              <a:rPr lang="en-US" dirty="0"/>
              <a:t> meet</a:t>
            </a:r>
          </a:p>
          <a:p>
            <a:pPr lvl="1"/>
            <a:r>
              <a:rPr lang="en-US" dirty="0"/>
              <a:t>Teams with first meets retrieve equipment-equipment schedule pending</a:t>
            </a:r>
          </a:p>
          <a:p>
            <a:pPr lvl="2"/>
            <a:r>
              <a:rPr lang="en-US" dirty="0"/>
              <a:t>CHARGE THE STARTER!!!</a:t>
            </a:r>
          </a:p>
          <a:p>
            <a:pPr lvl="1"/>
            <a:r>
              <a:rPr lang="en-US" dirty="0"/>
              <a:t>All teams pick up ribbons and DQ slips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9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E6D6-BE29-437A-B644-C74387F9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End-of-season Drop-off</a:t>
            </a:r>
            <a:br>
              <a:rPr lang="en-US" dirty="0"/>
            </a:br>
            <a:r>
              <a:rPr lang="en-US" dirty="0"/>
              <a:t>Week Before Champs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1B3B-88DF-497A-9B48-218EFA2BC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Equipment/extra ribbons/dq slip hand-in</a:t>
            </a:r>
          </a:p>
          <a:p>
            <a:pPr lvl="1"/>
            <a:r>
              <a:rPr lang="en-US" dirty="0"/>
              <a:t>Do not put rubber band or clips on ribbons</a:t>
            </a:r>
          </a:p>
          <a:p>
            <a:r>
              <a:rPr lang="en-US" dirty="0"/>
              <a:t>Champs fee payment</a:t>
            </a:r>
          </a:p>
          <a:p>
            <a:r>
              <a:rPr lang="en-US" dirty="0"/>
              <a:t>Additional swimmer fee payment (those that joined team after 1</a:t>
            </a:r>
            <a:r>
              <a:rPr lang="en-US" baseline="30000" dirty="0"/>
              <a:t>st</a:t>
            </a:r>
            <a:r>
              <a:rPr lang="en-US" dirty="0"/>
              <a:t> payment)</a:t>
            </a:r>
          </a:p>
          <a:p>
            <a:pPr lvl="1"/>
            <a:r>
              <a:rPr lang="en-US" dirty="0"/>
              <a:t>Bring bin to this drop off for Champs ribbons and medals (15Q, 17”long)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23746E1-D476-4F4E-9A67-1C8EF8F7B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86" y="4268799"/>
            <a:ext cx="2601614" cy="23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63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89C7-C157-4DAC-9BC6-B29970EA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648" y="549607"/>
            <a:ext cx="5376704" cy="1320800"/>
          </a:xfrm>
        </p:spPr>
        <p:txBody>
          <a:bodyPr/>
          <a:lstStyle/>
          <a:p>
            <a:r>
              <a:rPr lang="en-US" dirty="0"/>
              <a:t>RMAL Champs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E2662-CB94-42D3-98BB-6104FEB9D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230147" cy="3880773"/>
          </a:xfrm>
        </p:spPr>
        <p:txBody>
          <a:bodyPr>
            <a:normAutofit/>
          </a:bodyPr>
          <a:lstStyle/>
          <a:p>
            <a:r>
              <a:rPr lang="en-US" dirty="0"/>
              <a:t>RMAL Champs takes place at SwimRVA and this year on July 25th</a:t>
            </a:r>
          </a:p>
          <a:p>
            <a:r>
              <a:rPr lang="en-US" dirty="0"/>
              <a:t>Strive to have 24-32 swimmers per event or 3-4 heats per event</a:t>
            </a:r>
          </a:p>
          <a:p>
            <a:r>
              <a:rPr lang="en-US" dirty="0"/>
              <a:t>Goal – 40% of swimmers qualifying for Champs</a:t>
            </a:r>
          </a:p>
          <a:p>
            <a:pPr lvl="1"/>
            <a:r>
              <a:rPr lang="en-US" dirty="0"/>
              <a:t>Make a qualifying time</a:t>
            </a:r>
          </a:p>
          <a:p>
            <a:pPr lvl="1"/>
            <a:r>
              <a:rPr lang="en-US" dirty="0"/>
              <a:t>Coach selection</a:t>
            </a:r>
          </a:p>
          <a:p>
            <a:pPr lvl="1"/>
            <a:r>
              <a:rPr lang="en-US" dirty="0"/>
              <a:t>Champs qualifiers are closely monitored throughout the summer and qualifying times are lowered if needed to ensure our participation goal.</a:t>
            </a:r>
          </a:p>
          <a:p>
            <a:r>
              <a:rPr lang="en-US" dirty="0"/>
              <a:t>Board is actively working to increase Champs participation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43E3-D43A-43F0-B471-38420128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Champs Overview</a:t>
            </a:r>
            <a:br>
              <a:rPr lang="en-US" dirty="0"/>
            </a:br>
            <a:r>
              <a:rPr lang="en-US" dirty="0"/>
              <a:t>Volunteers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A693C-39F8-45EE-BC47-B98FEB8C9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 weeks before Champs</a:t>
            </a:r>
          </a:p>
          <a:p>
            <a:pPr lvl="1"/>
            <a:r>
              <a:rPr lang="en-US" dirty="0"/>
              <a:t>Teams will receive Champs volunteer assignments</a:t>
            </a:r>
          </a:p>
          <a:p>
            <a:pPr lvl="1"/>
            <a:r>
              <a:rPr lang="en-US" dirty="0"/>
              <a:t>Assignments based on team size</a:t>
            </a:r>
          </a:p>
          <a:p>
            <a:pPr lvl="1"/>
            <a:r>
              <a:rPr lang="en-US" dirty="0"/>
              <a:t>Prepare for Champs by training volunteers now </a:t>
            </a:r>
          </a:p>
          <a:p>
            <a:r>
              <a:rPr lang="en-US" dirty="0"/>
              <a:t>Tuesday before Champs</a:t>
            </a:r>
          </a:p>
          <a:p>
            <a:pPr lvl="1"/>
            <a:r>
              <a:rPr lang="en-US" dirty="0"/>
              <a:t>Volunteer names and contact information due to league</a:t>
            </a:r>
          </a:p>
          <a:p>
            <a:pPr lvl="1"/>
            <a:r>
              <a:rPr lang="en-US" dirty="0"/>
              <a:t>Require the name and contact information of at least one team lead at all times at Champs</a:t>
            </a:r>
          </a:p>
          <a:p>
            <a:pPr lvl="1"/>
            <a:r>
              <a:rPr lang="en-US" dirty="0"/>
              <a:t>Consider out of the box solutions to filling volunteer positions</a:t>
            </a:r>
          </a:p>
          <a:p>
            <a:pPr lvl="2"/>
            <a:r>
              <a:rPr lang="en-US" dirty="0"/>
              <a:t>Offer volunteer hours to older teens for positions like 6 and under helpers</a:t>
            </a:r>
          </a:p>
          <a:p>
            <a:pPr lvl="2"/>
            <a:r>
              <a:rPr lang="en-US" dirty="0"/>
              <a:t>Use extra assistant coaches in Clerk of Course area and 6 and under helpers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8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785AC-F821-4727-B962-45DC361F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Champs T-Shirts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896EC-0D63-4D9F-98C5-4F7A9F88B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39" y="2160589"/>
            <a:ext cx="9729925" cy="3880773"/>
          </a:xfrm>
        </p:spPr>
        <p:txBody>
          <a:bodyPr/>
          <a:lstStyle/>
          <a:p>
            <a:r>
              <a:rPr lang="en-US" dirty="0"/>
              <a:t>The league’s primary annual fundraiser and extremely popular with swimmers</a:t>
            </a:r>
          </a:p>
          <a:p>
            <a:r>
              <a:rPr lang="en-US" dirty="0"/>
              <a:t>Raises over $3,000  each year, enough to pay for a timing system</a:t>
            </a:r>
          </a:p>
          <a:p>
            <a:r>
              <a:rPr lang="en-US" dirty="0"/>
              <a:t>Purchased through a local vendor, Corporate Imprints, with tight turnaround</a:t>
            </a:r>
          </a:p>
          <a:p>
            <a:r>
              <a:rPr lang="en-US" dirty="0"/>
              <a:t>Online shop</a:t>
            </a:r>
          </a:p>
          <a:p>
            <a:r>
              <a:rPr lang="en-US" dirty="0"/>
              <a:t>Will close shop earlier this year due to supply chain issues </a:t>
            </a:r>
          </a:p>
          <a:p>
            <a:r>
              <a:rPr lang="en-US" dirty="0"/>
              <a:t>Please send related messages to your swimming families immediately and often</a:t>
            </a:r>
          </a:p>
          <a:p>
            <a:r>
              <a:rPr lang="en-US" dirty="0"/>
              <a:t>Pre-paid shirts delivered to Champs, set up in concessions, and are picked by purchaser</a:t>
            </a:r>
          </a:p>
        </p:txBody>
      </p:sp>
    </p:spTree>
    <p:extLst>
      <p:ext uri="{BB962C8B-B14F-4D97-AF65-F5344CB8AC3E}">
        <p14:creationId xmlns:p14="http://schemas.microsoft.com/office/powerpoint/2010/main" val="2428872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C8C9-5865-4F36-A65F-C21E1C18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Recognition at Champs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0D-0C73-4CD5-A422-5C3CBFD49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your graduating seniors for recognition at Champs</a:t>
            </a:r>
          </a:p>
          <a:p>
            <a:r>
              <a:rPr lang="en-US" dirty="0"/>
              <a:t>Seniors from class 2022</a:t>
            </a:r>
          </a:p>
          <a:p>
            <a:r>
              <a:rPr lang="en-US" dirty="0"/>
              <a:t>A short bio of each senior</a:t>
            </a:r>
          </a:p>
          <a:p>
            <a:pPr lvl="1"/>
            <a:r>
              <a:rPr lang="en-US" dirty="0"/>
              <a:t>College</a:t>
            </a:r>
          </a:p>
          <a:p>
            <a:pPr lvl="1"/>
            <a:r>
              <a:rPr lang="en-US" dirty="0"/>
              <a:t>Swimming in college</a:t>
            </a:r>
          </a:p>
          <a:p>
            <a:pPr lvl="1"/>
            <a:r>
              <a:rPr lang="en-US" dirty="0"/>
              <a:t>Major</a:t>
            </a:r>
          </a:p>
          <a:p>
            <a:pPr lvl="1"/>
            <a:r>
              <a:rPr lang="en-US" dirty="0"/>
              <a:t>Year-round team</a:t>
            </a:r>
          </a:p>
          <a:p>
            <a:pPr lvl="1"/>
            <a:r>
              <a:rPr lang="en-US" dirty="0"/>
              <a:t>How long with your team, thanks, other short info</a:t>
            </a:r>
          </a:p>
          <a:p>
            <a:r>
              <a:rPr lang="en-US" dirty="0"/>
              <a:t>Picture of the seniors on your team together in jpg via email (optional)</a:t>
            </a:r>
          </a:p>
          <a:p>
            <a:pPr lvl="1"/>
            <a:r>
              <a:rPr lang="en-US" dirty="0"/>
              <a:t>One picture per team, only a picture, ATTACHED to email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8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8FA2-0443-4755-B3E0-16925B45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036" y="751643"/>
            <a:ext cx="5202313" cy="828582"/>
          </a:xfrm>
        </p:spPr>
        <p:txBody>
          <a:bodyPr/>
          <a:lstStyle/>
          <a:p>
            <a:r>
              <a:rPr lang="en-US" dirty="0"/>
              <a:t>Information/Assistance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EB0B0-451C-46CE-A900-4A7F4C1C3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League website: </a:t>
            </a:r>
            <a:r>
              <a:rPr lang="en-US" dirty="0">
                <a:hlinkClick r:id="rId2"/>
              </a:rPr>
              <a:t>https://www.swimrmal.org/</a:t>
            </a:r>
            <a:endParaRPr lang="en-US" dirty="0"/>
          </a:p>
          <a:p>
            <a:pPr lvl="1"/>
            <a:r>
              <a:rPr lang="en-US" dirty="0"/>
              <a:t>Rulebook</a:t>
            </a:r>
          </a:p>
          <a:p>
            <a:pPr lvl="1"/>
            <a:r>
              <a:rPr lang="en-US" dirty="0"/>
              <a:t>Team contacts</a:t>
            </a:r>
          </a:p>
          <a:p>
            <a:pPr lvl="1"/>
            <a:r>
              <a:rPr lang="en-US" dirty="0"/>
              <a:t>Schedules</a:t>
            </a:r>
          </a:p>
          <a:p>
            <a:pPr lvl="1"/>
            <a:r>
              <a:rPr lang="en-US" dirty="0"/>
              <a:t>Job postings</a:t>
            </a:r>
          </a:p>
          <a:p>
            <a:r>
              <a:rPr lang="en-US" dirty="0"/>
              <a:t>League email: </a:t>
            </a:r>
            <a:r>
              <a:rPr lang="en-US" u="sng" dirty="0">
                <a:solidFill>
                  <a:schemeClr val="accent1"/>
                </a:solidFill>
              </a:rPr>
              <a:t>rmal</a:t>
            </a:r>
            <a:r>
              <a:rPr lang="en-US" u="sng" dirty="0">
                <a:solidFill>
                  <a:srgbClr val="3FCDE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swim</a:t>
            </a:r>
            <a:r>
              <a:rPr lang="en-US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@gmail.com</a:t>
            </a:r>
            <a:endParaRPr lang="en-US" dirty="0"/>
          </a:p>
          <a:p>
            <a:r>
              <a:rPr lang="en-US" dirty="0"/>
              <a:t>League Facebook page: </a:t>
            </a:r>
            <a:r>
              <a:rPr lang="en-US" dirty="0">
                <a:hlinkClick r:id="rId4"/>
              </a:rPr>
              <a:t>https://www.facebook.com/groups/RMALSwimming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9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6B0723B-AF9F-4042-B1CD-5B62A1A57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2103">
            <a:off x="3754409" y="1237783"/>
            <a:ext cx="2084435" cy="3280328"/>
          </a:xfrm>
          <a:prstGeom prst="rect">
            <a:avLst/>
          </a:prstGeom>
        </p:spPr>
      </p:pic>
      <p:pic>
        <p:nvPicPr>
          <p:cNvPr id="8" name="Picture 7" descr="wo people holding a trophy&#10;&#10;Description automatically generated with medium confidence">
            <a:extLst>
              <a:ext uri="{FF2B5EF4-FFF2-40B4-BE49-F238E27FC236}">
                <a16:creationId xmlns:a16="http://schemas.microsoft.com/office/drawing/2014/main" id="{46781DB7-97A6-42E3-936A-1526E6FA1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8229">
            <a:off x="8840926" y="1788459"/>
            <a:ext cx="2329062" cy="3017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3175F3-E501-4061-8571-BFBFBC3D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028" y="276399"/>
            <a:ext cx="5737138" cy="7513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RMAL: A League of Neighbors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EFE8AB-2B25-46E5-A369-76502EEC1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8936">
            <a:off x="403892" y="1669318"/>
            <a:ext cx="3244645" cy="1825113"/>
          </a:xfrm>
          <a:prstGeom prst="rect">
            <a:avLst/>
          </a:prstGeom>
        </p:spPr>
      </p:pic>
      <p:pic>
        <p:nvPicPr>
          <p:cNvPr id="9" name="Picture 8" descr="A picture containing outdoor, grass, person&#10;&#10;Description automatically generated">
            <a:extLst>
              <a:ext uri="{FF2B5EF4-FFF2-40B4-BE49-F238E27FC236}">
                <a16:creationId xmlns:a16="http://schemas.microsoft.com/office/drawing/2014/main" id="{9F41F016-11AA-4A05-8132-0412D8DB5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9398">
            <a:off x="5275559" y="4982586"/>
            <a:ext cx="2989006" cy="1681316"/>
          </a:xfrm>
          <a:prstGeom prst="rect">
            <a:avLst/>
          </a:prstGeom>
        </p:spPr>
      </p:pic>
      <p:pic>
        <p:nvPicPr>
          <p:cNvPr id="11" name="Picture 10" descr="A picture containing outdoor, person, ground, people&#10;&#10;Description automatically generated">
            <a:extLst>
              <a:ext uri="{FF2B5EF4-FFF2-40B4-BE49-F238E27FC236}">
                <a16:creationId xmlns:a16="http://schemas.microsoft.com/office/drawing/2014/main" id="{EAC55575-AA1E-4943-9938-981E1B486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8214">
            <a:off x="7930472" y="4446696"/>
            <a:ext cx="3587696" cy="2018079"/>
          </a:xfrm>
          <a:prstGeom prst="rect">
            <a:avLst/>
          </a:prstGeom>
        </p:spPr>
      </p:pic>
      <p:pic>
        <p:nvPicPr>
          <p:cNvPr id="13" name="Picture 12" descr="A group of people in swimsuits walking on a beach&#10;&#10;Description automatically generated with low confidence">
            <a:extLst>
              <a:ext uri="{FF2B5EF4-FFF2-40B4-BE49-F238E27FC236}">
                <a16:creationId xmlns:a16="http://schemas.microsoft.com/office/drawing/2014/main" id="{E944F934-FB6C-483F-934A-DD1016E2D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87112">
            <a:off x="1526433" y="4758083"/>
            <a:ext cx="3787239" cy="2130322"/>
          </a:xfrm>
          <a:prstGeom prst="rect">
            <a:avLst/>
          </a:prstGeom>
        </p:spPr>
      </p:pic>
      <p:pic>
        <p:nvPicPr>
          <p:cNvPr id="15" name="Picture 14" descr="A group of people swimming in a pool&#10;&#10;Description automatically generated with low confidence">
            <a:extLst>
              <a:ext uri="{FF2B5EF4-FFF2-40B4-BE49-F238E27FC236}">
                <a16:creationId xmlns:a16="http://schemas.microsoft.com/office/drawing/2014/main" id="{A1046386-856E-421B-A9FB-26BE079A5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1953" y="3367924"/>
            <a:ext cx="3599532" cy="2024737"/>
          </a:xfrm>
          <a:prstGeom prst="rect">
            <a:avLst/>
          </a:prstGeom>
        </p:spPr>
      </p:pic>
      <p:pic>
        <p:nvPicPr>
          <p:cNvPr id="19" name="Picture 18" descr="A group of people in a pool&#10;&#10;Description automatically generated with medium confidence">
            <a:extLst>
              <a:ext uri="{FF2B5EF4-FFF2-40B4-BE49-F238E27FC236}">
                <a16:creationId xmlns:a16="http://schemas.microsoft.com/office/drawing/2014/main" id="{5B8A3CA3-5561-41B7-BDDA-014890FE8B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13507">
            <a:off x="707584" y="3406637"/>
            <a:ext cx="3414060" cy="1920409"/>
          </a:xfrm>
          <a:prstGeom prst="rect">
            <a:avLst/>
          </a:prstGeom>
        </p:spPr>
      </p:pic>
      <p:pic>
        <p:nvPicPr>
          <p:cNvPr id="5" name="Picture 4" descr="A group of people in a pool&#10;&#10;Description automatically generated">
            <a:extLst>
              <a:ext uri="{FF2B5EF4-FFF2-40B4-BE49-F238E27FC236}">
                <a16:creationId xmlns:a16="http://schemas.microsoft.com/office/drawing/2014/main" id="{6CCA6444-FAE6-477A-9E10-1109C06A82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8142">
            <a:off x="5823814" y="1122322"/>
            <a:ext cx="3249102" cy="2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5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C8C9-5865-4F36-A65F-C21E1C18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Discussion:</a:t>
            </a:r>
            <a:br>
              <a:rPr lang="en-US" dirty="0"/>
            </a:br>
            <a:r>
              <a:rPr lang="en-US" dirty="0"/>
              <a:t>Pre-meet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0D-0C73-4CD5-A422-5C3CBFD4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168002" cy="3880773"/>
          </a:xfrm>
        </p:spPr>
        <p:txBody>
          <a:bodyPr>
            <a:normAutofit/>
          </a:bodyPr>
          <a:lstStyle/>
          <a:p>
            <a:r>
              <a:rPr lang="en-US" dirty="0"/>
              <a:t>How does your team communicate with the opposing team prior to meets?</a:t>
            </a:r>
          </a:p>
          <a:p>
            <a:r>
              <a:rPr lang="en-US" dirty="0"/>
              <a:t>Team contacts are listed on RMAL website under each team.</a:t>
            </a:r>
          </a:p>
          <a:p>
            <a:r>
              <a:rPr lang="en-US" dirty="0"/>
              <a:t>Volunteer allotment is outlined in RMAL Rule Book.</a:t>
            </a:r>
          </a:p>
          <a:p>
            <a:endParaRPr lang="en-US" dirty="0"/>
          </a:p>
          <a:p>
            <a:r>
              <a:rPr lang="en-US" dirty="0"/>
              <a:t>Each team is responsible for bringing stopwatches to home and away meets.</a:t>
            </a:r>
          </a:p>
          <a:p>
            <a:pPr lvl="1"/>
            <a:r>
              <a:rPr lang="en-US" dirty="0"/>
              <a:t>Divisions A and B teams should each bring ten stopwatches to home and away meets.</a:t>
            </a:r>
          </a:p>
          <a:p>
            <a:pPr lvl="1"/>
            <a:r>
              <a:rPr lang="en-US" dirty="0"/>
              <a:t>Division C teams should each bring eight stopwatches to home and away meets.</a:t>
            </a:r>
          </a:p>
        </p:txBody>
      </p:sp>
    </p:spTree>
    <p:extLst>
      <p:ext uri="{BB962C8B-B14F-4D97-AF65-F5344CB8AC3E}">
        <p14:creationId xmlns:p14="http://schemas.microsoft.com/office/powerpoint/2010/main" val="2673023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C8C9-5865-4F36-A65F-C21E1C18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364" y="609600"/>
            <a:ext cx="6397637" cy="855216"/>
          </a:xfrm>
        </p:spPr>
        <p:txBody>
          <a:bodyPr/>
          <a:lstStyle/>
          <a:p>
            <a:r>
              <a:rPr lang="en-US" dirty="0"/>
              <a:t>Pre-meet Communication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616A4C-CED0-4BF8-AA66-C044A82AD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6" t="30528" r="16409" b="13682"/>
          <a:stretch/>
        </p:blipFill>
        <p:spPr bwMode="auto">
          <a:xfrm>
            <a:off x="1393794" y="1713390"/>
            <a:ext cx="7389696" cy="4653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0905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C8C9-5865-4F36-A65F-C21E1C18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Discussion:</a:t>
            </a:r>
            <a:br>
              <a:rPr lang="en-US" dirty="0"/>
            </a:br>
            <a:r>
              <a:rPr lang="en-US" dirty="0"/>
              <a:t>Fundraising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0D-0C73-4CD5-A422-5C3CBFD4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168002" cy="3880773"/>
          </a:xfrm>
        </p:spPr>
        <p:txBody>
          <a:bodyPr>
            <a:normAutofit/>
          </a:bodyPr>
          <a:lstStyle/>
          <a:p>
            <a:r>
              <a:rPr lang="en-US" dirty="0"/>
              <a:t>T-shirt sales</a:t>
            </a:r>
          </a:p>
          <a:p>
            <a:r>
              <a:rPr lang="en-US" dirty="0"/>
              <a:t>Walton Park-Sponsor a Bench Fundraiser</a:t>
            </a:r>
          </a:p>
          <a:p>
            <a:r>
              <a:rPr lang="en-US" dirty="0"/>
              <a:t>Free Membership Raffle</a:t>
            </a:r>
          </a:p>
          <a:p>
            <a:r>
              <a:rPr lang="en-US" dirty="0"/>
              <a:t> Swim-a-thons</a:t>
            </a:r>
          </a:p>
          <a:p>
            <a:r>
              <a:rPr lang="en-US" dirty="0"/>
              <a:t>50/50 Raffles</a:t>
            </a:r>
          </a:p>
          <a:p>
            <a:r>
              <a:rPr lang="en-US" dirty="0"/>
              <a:t>Sponsors for Home Meets</a:t>
            </a:r>
          </a:p>
          <a:p>
            <a:r>
              <a:rPr lang="en-US" dirty="0"/>
              <a:t>Advertising on Webpage/Donate a Banner</a:t>
            </a:r>
          </a:p>
          <a:p>
            <a:r>
              <a:rPr lang="en-US" dirty="0"/>
              <a:t>Parent Spiritwear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91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C8C9-5865-4F36-A65F-C21E1C18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18" y="609600"/>
            <a:ext cx="7625918" cy="1320800"/>
          </a:xfrm>
        </p:spPr>
        <p:txBody>
          <a:bodyPr/>
          <a:lstStyle/>
          <a:p>
            <a:r>
              <a:rPr lang="en-US" dirty="0"/>
              <a:t>For Discussion:</a:t>
            </a:r>
            <a:br>
              <a:rPr lang="en-US" dirty="0"/>
            </a:br>
            <a:r>
              <a:rPr lang="en-US" dirty="0"/>
              <a:t>Keeping Older Swimmers Interested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0D-0C73-4CD5-A422-5C3CBFD4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168002" cy="3880773"/>
          </a:xfrm>
        </p:spPr>
        <p:txBody>
          <a:bodyPr>
            <a:normAutofit/>
          </a:bodyPr>
          <a:lstStyle/>
          <a:p>
            <a:r>
              <a:rPr lang="en-US" dirty="0"/>
              <a:t>How does your team work to retain older swimmers?</a:t>
            </a:r>
          </a:p>
          <a:p>
            <a:pPr lvl="1"/>
            <a:r>
              <a:rPr lang="en-US" sz="1800" dirty="0"/>
              <a:t>Involve older swimmers in junior coach roles, recognize them at the end of the season, small gift, training for future coaches</a:t>
            </a:r>
          </a:p>
          <a:p>
            <a:pPr lvl="1"/>
            <a:r>
              <a:rPr lang="en-US" sz="1800" dirty="0"/>
              <a:t>Reduced rate</a:t>
            </a:r>
          </a:p>
          <a:p>
            <a:pPr lvl="1"/>
            <a:r>
              <a:rPr lang="en-US" sz="1800" dirty="0"/>
              <a:t>Building relationships between coaches and swimmers</a:t>
            </a:r>
          </a:p>
          <a:p>
            <a:pPr lvl="1"/>
            <a:r>
              <a:rPr lang="en-US" sz="1800" dirty="0"/>
              <a:t>Establish a mentor program pairing younger swimmers up with older swimmers</a:t>
            </a:r>
          </a:p>
        </p:txBody>
      </p:sp>
    </p:spTree>
    <p:extLst>
      <p:ext uri="{BB962C8B-B14F-4D97-AF65-F5344CB8AC3E}">
        <p14:creationId xmlns:p14="http://schemas.microsoft.com/office/powerpoint/2010/main" val="352865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755D-023D-4697-9291-044AD3C4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365" y="609600"/>
            <a:ext cx="6397637" cy="1320800"/>
          </a:xfrm>
        </p:spPr>
        <p:txBody>
          <a:bodyPr/>
          <a:lstStyle/>
          <a:p>
            <a:r>
              <a:rPr lang="en-US" dirty="0"/>
              <a:t>RMAL League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7FB58-8773-4625-984A-9C59F067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84599"/>
          </a:xfrm>
        </p:spPr>
        <p:txBody>
          <a:bodyPr>
            <a:normAutofit/>
          </a:bodyPr>
          <a:lstStyle/>
          <a:p>
            <a:r>
              <a:rPr lang="en-US" dirty="0"/>
              <a:t>Richmond Metro Aquatic League</a:t>
            </a:r>
          </a:p>
          <a:p>
            <a:r>
              <a:rPr lang="en-US" dirty="0"/>
              <a:t>Founded in 1974</a:t>
            </a:r>
          </a:p>
          <a:p>
            <a:r>
              <a:rPr lang="en-US" dirty="0"/>
              <a:t>Smallest league in the area with smallest footprint</a:t>
            </a:r>
          </a:p>
          <a:p>
            <a:r>
              <a:rPr lang="en-US" dirty="0"/>
              <a:t>2,000 swimmers</a:t>
            </a:r>
          </a:p>
          <a:p>
            <a:r>
              <a:rPr lang="en-US" dirty="0"/>
              <a:t>Comprised of 16 teams</a:t>
            </a:r>
          </a:p>
          <a:p>
            <a:pPr marL="457200" lvl="1" indent="0">
              <a:buNone/>
            </a:pPr>
            <a:r>
              <a:rPr lang="en-US" dirty="0"/>
              <a:t>ACAC				Granite					Stonehenge	</a:t>
            </a:r>
          </a:p>
          <a:p>
            <a:pPr marL="457200" lvl="1" indent="0">
              <a:buNone/>
            </a:pPr>
            <a:r>
              <a:rPr lang="en-US" dirty="0"/>
              <a:t>Bon Air				Greenfield				Surreywood</a:t>
            </a:r>
          </a:p>
          <a:p>
            <a:pPr marL="457200" lvl="1" indent="0">
              <a:buNone/>
            </a:pPr>
            <a:r>
              <a:rPr lang="en-US" dirty="0"/>
              <a:t>Brandermill			Midlothian Athletic Club		Walton Park</a:t>
            </a:r>
          </a:p>
          <a:p>
            <a:pPr marL="457200" lvl="1" indent="0">
              <a:buNone/>
            </a:pPr>
            <a:r>
              <a:rPr lang="en-US" dirty="0"/>
              <a:t>Brighton Green		Settlers Landing			Willow Oaks</a:t>
            </a:r>
          </a:p>
          <a:p>
            <a:pPr marL="457200" lvl="1" indent="0">
              <a:buNone/>
            </a:pPr>
            <a:r>
              <a:rPr lang="en-US" dirty="0"/>
              <a:t>Charter Colony			Shenandoah				Woodlake</a:t>
            </a:r>
          </a:p>
          <a:p>
            <a:pPr marL="0" indent="0">
              <a:buNone/>
            </a:pPr>
            <a:r>
              <a:rPr lang="en-US" dirty="0"/>
              <a:t>												</a:t>
            </a:r>
            <a:r>
              <a:rPr lang="en-US" sz="1600" dirty="0"/>
              <a:t>YMCA (Midlothian &amp; Powhatan)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7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89C7-C157-4DAC-9BC6-B29970EAE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RMAL League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E2662-CB94-42D3-98BB-6104FEB9D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792669" cy="3880773"/>
          </a:xfrm>
        </p:spPr>
        <p:txBody>
          <a:bodyPr>
            <a:normAutofit fontScale="92500"/>
          </a:bodyPr>
          <a:lstStyle/>
          <a:p>
            <a:r>
              <a:rPr lang="en-US" dirty="0"/>
              <a:t>The league functions like a federation with governance over competitive matters.</a:t>
            </a:r>
          </a:p>
          <a:p>
            <a:r>
              <a:rPr lang="en-US" dirty="0"/>
              <a:t>Guided by a group of elected officers whose main function is administrative</a:t>
            </a:r>
          </a:p>
          <a:p>
            <a:pPr marL="457200" lvl="1" indent="0">
              <a:buNone/>
            </a:pPr>
            <a:r>
              <a:rPr lang="en-US" dirty="0"/>
              <a:t>David Norman, President		Adrienne Howlett, Treasurer		Rob Schorr, At large</a:t>
            </a:r>
          </a:p>
          <a:p>
            <a:pPr marL="457200" lvl="1" indent="0">
              <a:buNone/>
            </a:pPr>
            <a:r>
              <a:rPr lang="en-US" dirty="0"/>
              <a:t>Todd McDermott, VP			Georgann Wilkinson, Secretary		Scott Soukup, At large</a:t>
            </a:r>
          </a:p>
          <a:p>
            <a:pPr marL="457200" lvl="1" indent="0">
              <a:buNone/>
            </a:pPr>
            <a:r>
              <a:rPr lang="en-US" dirty="0"/>
              <a:t>						Michele Turlington, At large</a:t>
            </a:r>
          </a:p>
          <a:p>
            <a:r>
              <a:rPr lang="en-US" dirty="0"/>
              <a:t>Officers do not have voting privileges, team representatives vote, one vote per team</a:t>
            </a:r>
          </a:p>
          <a:p>
            <a:r>
              <a:rPr lang="en-US" dirty="0"/>
              <a:t>RMAL Board meets twice a year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Wed. in March, spring meeting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Wed. in October, fall meeting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3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C9F5-2C7A-4DDB-9E59-2FAD2FA2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Before the Season Starts</a:t>
            </a:r>
            <a:br>
              <a:rPr lang="en-US" dirty="0"/>
            </a:br>
            <a:r>
              <a:rPr lang="en-US" dirty="0"/>
              <a:t>Right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5A28-9591-48BB-A64C-9D7C736F4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Check team computers for Meet Manager and Team Manager</a:t>
            </a:r>
          </a:p>
          <a:p>
            <a:pPr lvl="1"/>
            <a:r>
              <a:rPr lang="en-US" sz="2500" dirty="0"/>
              <a:t>1</a:t>
            </a:r>
            <a:r>
              <a:rPr lang="en-US" sz="2500" baseline="30000" dirty="0"/>
              <a:t>st</a:t>
            </a:r>
            <a:r>
              <a:rPr lang="en-US" sz="2500" dirty="0"/>
              <a:t>-Check team email for links</a:t>
            </a:r>
          </a:p>
          <a:p>
            <a:pPr lvl="1"/>
            <a:r>
              <a:rPr lang="en-US" sz="2500" dirty="0"/>
              <a:t>2</a:t>
            </a:r>
            <a:r>
              <a:rPr lang="en-US" sz="2500" baseline="30000" dirty="0"/>
              <a:t>nd-</a:t>
            </a:r>
            <a:r>
              <a:rPr lang="en-US" sz="2500" dirty="0"/>
              <a:t>Contact RMAL gmail</a:t>
            </a:r>
          </a:p>
          <a:p>
            <a:r>
              <a:rPr lang="en-US" sz="3000" dirty="0"/>
              <a:t>Check for access to Swim Manager</a:t>
            </a:r>
          </a:p>
          <a:p>
            <a:pPr lvl="1"/>
            <a:r>
              <a:rPr lang="en-US" sz="2500" dirty="0"/>
              <a:t>Contact support at Hy-Tek</a:t>
            </a:r>
          </a:p>
          <a:p>
            <a:pPr lvl="1"/>
            <a:r>
              <a:rPr lang="en-US" sz="2500" dirty="0"/>
              <a:t>hyteksupport@active.com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3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DC3C4-74F7-44AE-9201-6E5299F0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the Season Starts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8C3A-7965-4BCE-8B4D-8C0AAF055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 that the league has correct contact information (name, email, cell) for:</a:t>
            </a:r>
          </a:p>
          <a:p>
            <a:pPr lvl="1"/>
            <a:r>
              <a:rPr lang="en-US" dirty="0"/>
              <a:t>Parent Reps.</a:t>
            </a:r>
          </a:p>
          <a:p>
            <a:pPr lvl="1"/>
            <a:r>
              <a:rPr lang="en-US" dirty="0"/>
              <a:t>Aquatic Directors</a:t>
            </a:r>
          </a:p>
          <a:p>
            <a:pPr lvl="1"/>
            <a:r>
              <a:rPr lang="en-US" dirty="0"/>
              <a:t>Head coaches (names only of assistants)</a:t>
            </a:r>
          </a:p>
          <a:p>
            <a:pPr lvl="1"/>
            <a:r>
              <a:rPr lang="en-US" dirty="0"/>
              <a:t>Meet Manager Volunteers</a:t>
            </a:r>
          </a:p>
          <a:p>
            <a:pPr lvl="1"/>
            <a:r>
              <a:rPr lang="en-US" dirty="0"/>
              <a:t>Head Refs.</a:t>
            </a:r>
          </a:p>
          <a:p>
            <a:r>
              <a:rPr lang="en-US" dirty="0"/>
              <a:t>Go to website and check your contacts and email league</a:t>
            </a:r>
          </a:p>
          <a:p>
            <a:r>
              <a:rPr lang="en-US" dirty="0"/>
              <a:t>Insert new waiver in Swim Manager, hard copies for other teams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58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355C8-5634-44FF-B667-B8707195F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Before the Season Starts</a:t>
            </a:r>
            <a:br>
              <a:rPr lang="en-US" dirty="0"/>
            </a:br>
            <a:r>
              <a:rPr lang="en-US" dirty="0"/>
              <a:t>Volunteers!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2EA8F-D05A-4610-9BD9-1C3D01F58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 and recruit key volunteers and communicate league training information to Strokes and Turns/Head Ref./Starter and Meet Manger Volunteers early and often</a:t>
            </a:r>
          </a:p>
          <a:p>
            <a:pPr lvl="1"/>
            <a:r>
              <a:rPr lang="en-US" dirty="0"/>
              <a:t>Meet Manager-at least 2</a:t>
            </a:r>
          </a:p>
          <a:p>
            <a:pPr lvl="1"/>
            <a:r>
              <a:rPr lang="en-US" dirty="0"/>
              <a:t>Strokes and Turns- 4-6 or more depending on team size</a:t>
            </a:r>
          </a:p>
          <a:p>
            <a:pPr lvl="1"/>
            <a:r>
              <a:rPr lang="en-US" dirty="0"/>
              <a:t>Head Ref-2</a:t>
            </a:r>
          </a:p>
          <a:p>
            <a:pPr lvl="1"/>
            <a:r>
              <a:rPr lang="en-US" dirty="0"/>
              <a:t>Starter-2</a:t>
            </a:r>
          </a:p>
          <a:p>
            <a:pPr lvl="1"/>
            <a:r>
              <a:rPr lang="en-US" dirty="0"/>
              <a:t>Announcer</a:t>
            </a:r>
          </a:p>
          <a:p>
            <a:pPr lvl="1"/>
            <a:r>
              <a:rPr lang="en-US" dirty="0"/>
              <a:t>Key Clerk of Course Volunteer</a:t>
            </a:r>
          </a:p>
          <a:p>
            <a:pPr lvl="1"/>
            <a:r>
              <a:rPr lang="en-US" dirty="0"/>
              <a:t>Head Timer</a:t>
            </a:r>
          </a:p>
        </p:txBody>
      </p:sp>
    </p:spTree>
    <p:extLst>
      <p:ext uri="{BB962C8B-B14F-4D97-AF65-F5344CB8AC3E}">
        <p14:creationId xmlns:p14="http://schemas.microsoft.com/office/powerpoint/2010/main" val="175965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331F-EBD9-4698-B582-C35C9C94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Roster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2E282-5654-4925-80B5-C45BC641D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60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Strokes and Turns						Volunteer check-in</a:t>
            </a:r>
          </a:p>
          <a:p>
            <a:pPr marL="0" indent="0">
              <a:buNone/>
            </a:pPr>
            <a:r>
              <a:rPr lang="en-US" dirty="0"/>
              <a:t>Head Ref							Ribbon Labels (for after meet)</a:t>
            </a:r>
          </a:p>
          <a:p>
            <a:pPr marL="0" indent="0">
              <a:buNone/>
            </a:pPr>
            <a:r>
              <a:rPr lang="en-US" dirty="0"/>
              <a:t>Starter								Runners</a:t>
            </a:r>
          </a:p>
          <a:p>
            <a:pPr marL="0" indent="0">
              <a:buNone/>
            </a:pPr>
            <a:r>
              <a:rPr lang="en-US" dirty="0"/>
              <a:t>Announcer							Timers (3 per lane)</a:t>
            </a:r>
          </a:p>
          <a:p>
            <a:pPr marL="0" indent="0">
              <a:buNone/>
            </a:pPr>
            <a:r>
              <a:rPr lang="en-US" dirty="0"/>
              <a:t>Meet Manager plus desk helpers			2 with Dolphins</a:t>
            </a:r>
          </a:p>
          <a:p>
            <a:pPr marL="0" indent="0">
              <a:buNone/>
            </a:pPr>
            <a:r>
              <a:rPr lang="en-US" dirty="0"/>
              <a:t>Head Timer (Dolphin lead)					2 with stopwatches</a:t>
            </a:r>
          </a:p>
          <a:p>
            <a:pPr marL="0" indent="0">
              <a:buNone/>
            </a:pPr>
            <a:r>
              <a:rPr lang="en-US" dirty="0"/>
              <a:t>Clerk of Course							1 scribe</a:t>
            </a:r>
          </a:p>
          <a:p>
            <a:pPr marL="0" indent="0">
              <a:buNone/>
            </a:pPr>
            <a:r>
              <a:rPr lang="en-US" dirty="0"/>
              <a:t>6 and under helpers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91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9ABC-DBC3-481B-B504-B775FDA9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91" y="414291"/>
            <a:ext cx="6921418" cy="1320800"/>
          </a:xfrm>
        </p:spPr>
        <p:txBody>
          <a:bodyPr/>
          <a:lstStyle/>
          <a:p>
            <a:r>
              <a:rPr lang="en-US" dirty="0"/>
              <a:t>Training</a:t>
            </a:r>
            <a:br>
              <a:rPr lang="en-US" dirty="0"/>
            </a:br>
            <a:r>
              <a:rPr lang="en-US" dirty="0"/>
              <a:t>Strokes and Turns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463F2-7B6E-4A7D-9A77-50C1A3464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Volunteers watch videos on website prior to attending demonstration session.</a:t>
            </a:r>
          </a:p>
          <a:p>
            <a:pPr lvl="1"/>
            <a:r>
              <a:rPr lang="en-US" dirty="0"/>
              <a:t>Parent rep. stress importance of viewing video first.</a:t>
            </a:r>
          </a:p>
          <a:p>
            <a:r>
              <a:rPr lang="en-US" dirty="0"/>
              <a:t>Strokes and Turns</a:t>
            </a:r>
          </a:p>
          <a:p>
            <a:pPr lvl="1"/>
            <a:r>
              <a:rPr lang="en-US" dirty="0"/>
              <a:t>Training dates set and locations TBD</a:t>
            </a:r>
          </a:p>
          <a:p>
            <a:pPr lvl="1"/>
            <a:r>
              <a:rPr lang="en-US" dirty="0"/>
              <a:t>Strokes and Turns official should train each year</a:t>
            </a:r>
          </a:p>
          <a:p>
            <a:r>
              <a:rPr lang="en-US" dirty="0"/>
              <a:t>Head Ref</a:t>
            </a:r>
          </a:p>
          <a:p>
            <a:r>
              <a:rPr lang="en-US" dirty="0"/>
              <a:t>Starter</a:t>
            </a:r>
          </a:p>
          <a:p>
            <a:r>
              <a:rPr lang="en-US" dirty="0"/>
              <a:t>Training held in late May/early June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777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1945</TotalTime>
  <Words>1423</Words>
  <Application>Microsoft Office PowerPoint</Application>
  <PresentationFormat>Widescreen</PresentationFormat>
  <Paragraphs>181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Facet</vt:lpstr>
      <vt:lpstr>RMAL Parent Rep Orientation and Q &amp; A</vt:lpstr>
      <vt:lpstr>RMAL: A League of Neighbors</vt:lpstr>
      <vt:lpstr>RMAL League Overview</vt:lpstr>
      <vt:lpstr>RMAL League Overview</vt:lpstr>
      <vt:lpstr>Before the Season Starts Right Now!</vt:lpstr>
      <vt:lpstr>Before the Season Starts</vt:lpstr>
      <vt:lpstr>Before the Season Starts Volunteers!</vt:lpstr>
      <vt:lpstr>Volunteer Roster</vt:lpstr>
      <vt:lpstr>Training Strokes and Turns</vt:lpstr>
      <vt:lpstr>Training Meet Software and Timing System</vt:lpstr>
      <vt:lpstr>Swim Software</vt:lpstr>
      <vt:lpstr>Training Meet/Team Manager</vt:lpstr>
      <vt:lpstr>Pre-season Dates</vt:lpstr>
      <vt:lpstr>End-of-season Drop-off Week Before Champs</vt:lpstr>
      <vt:lpstr>RMAL Champs</vt:lpstr>
      <vt:lpstr>Champs Overview Volunteers</vt:lpstr>
      <vt:lpstr>     Champs T-Shirts</vt:lpstr>
      <vt:lpstr>Senior Recognition at Champs</vt:lpstr>
      <vt:lpstr>Information/Assistance</vt:lpstr>
      <vt:lpstr>For Discussion: Pre-meet Communication</vt:lpstr>
      <vt:lpstr>Pre-meet Communication</vt:lpstr>
      <vt:lpstr>For Discussion: Fundraising Ideas</vt:lpstr>
      <vt:lpstr>For Discussion: Keeping Older Swimmers Interested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RMAL Parent Rep Orientation and Q &amp; A</dc:title>
  <dc:creator>Chicken Head</dc:creator>
  <cp:lastModifiedBy>Wilkinson Family</cp:lastModifiedBy>
  <cp:revision>84</cp:revision>
  <dcterms:created xsi:type="dcterms:W3CDTF">2021-04-12T17:44:27Z</dcterms:created>
  <dcterms:modified xsi:type="dcterms:W3CDTF">2022-04-02T00:38:01Z</dcterms:modified>
</cp:coreProperties>
</file>